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80" d="100"/>
          <a:sy n="80" d="100"/>
        </p:scale>
        <p:origin x="-139" y="235"/>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F8F38639-0125-4D43-96ED-664F95B3BC59}" type="datetimeFigureOut">
              <a:rPr lang="fr-FR" smtClean="0"/>
              <a:t>22/05/2024</a:t>
            </a:fld>
            <a:endParaRPr lang="fr-FR"/>
          </a:p>
        </p:txBody>
      </p:sp>
      <p:sp>
        <p:nvSpPr>
          <p:cNvPr id="4" name="Espace réservé de l'image des diapositives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ABC6E97E-6E5F-4B95-BB27-91166E27FB1C}" type="slidenum">
              <a:rPr lang="fr-FR" smtClean="0"/>
              <a:t>‹N°›</a:t>
            </a:fld>
            <a:endParaRPr lang="fr-FR"/>
          </a:p>
        </p:txBody>
      </p:sp>
    </p:spTree>
    <p:extLst>
      <p:ext uri="{BB962C8B-B14F-4D97-AF65-F5344CB8AC3E}">
        <p14:creationId xmlns:p14="http://schemas.microsoft.com/office/powerpoint/2010/main" val="4036020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1685925" y="-66675"/>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44000" y="-66675"/>
            <a:ext cx="5486400" cy="8296275"/>
          </a:xfrm>
          <a:prstGeom prst="rect">
            <a:avLst/>
          </a:prstGeom>
        </p:spPr>
      </p:pic>
      <p:sp>
        <p:nvSpPr>
          <p:cNvPr id="5" name="Text 2"/>
          <p:cNvSpPr/>
          <p:nvPr/>
        </p:nvSpPr>
        <p:spPr>
          <a:xfrm>
            <a:off x="833199" y="1302901"/>
            <a:ext cx="7477601" cy="2874645"/>
          </a:xfrm>
          <a:prstGeom prst="rect">
            <a:avLst/>
          </a:prstGeom>
          <a:noFill/>
          <a:ln/>
        </p:spPr>
        <p:txBody>
          <a:bodyPr wrap="squar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Application de Gestion d'Agence Immobilière</a:t>
            </a:r>
            <a:endParaRPr lang="en-US" sz="6036" dirty="0"/>
          </a:p>
        </p:txBody>
      </p:sp>
      <p:sp>
        <p:nvSpPr>
          <p:cNvPr id="6" name="Text 3"/>
          <p:cNvSpPr/>
          <p:nvPr/>
        </p:nvSpPr>
        <p:spPr>
          <a:xfrm>
            <a:off x="833199" y="4510802"/>
            <a:ext cx="7477601"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L'application de gestion d'agence immobilière développée par notre équipe vise à simplifier et optimiser les principales tâches des professionnels de l'immobilier. En centralisant la gestion des biens, des clients et des transactions, cette solution logicielle permet d'améliorer l'efficacité, la productivité et la satisfaction des clients d'une agence immobilière.</a:t>
            </a:r>
            <a:endParaRPr lang="en-US" sz="1750" dirty="0"/>
          </a:p>
        </p:txBody>
      </p:sp>
      <p:sp>
        <p:nvSpPr>
          <p:cNvPr id="7" name="Shape 4"/>
          <p:cNvSpPr/>
          <p:nvPr/>
        </p:nvSpPr>
        <p:spPr>
          <a:xfrm>
            <a:off x="833199" y="6554391"/>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6537722"/>
            <a:ext cx="2860119"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823442"/>
            <a:ext cx="7438073"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Intégration et Déploiement</a:t>
            </a:r>
            <a:endParaRPr lang="en-US" sz="4374" dirty="0"/>
          </a:p>
        </p:txBody>
      </p:sp>
      <p:pic>
        <p:nvPicPr>
          <p:cNvPr id="6" name="Image 1" descr="preencoded.png"/>
          <p:cNvPicPr>
            <a:picLocks noChangeAspect="1"/>
          </p:cNvPicPr>
          <p:nvPr/>
        </p:nvPicPr>
        <p:blipFill>
          <a:blip r:embed="rId4"/>
          <a:stretch>
            <a:fillRect/>
          </a:stretch>
        </p:blipFill>
        <p:spPr>
          <a:xfrm>
            <a:off x="4490799" y="2851071"/>
            <a:ext cx="1110972" cy="1777484"/>
          </a:xfrm>
          <a:prstGeom prst="rect">
            <a:avLst/>
          </a:prstGeom>
        </p:spPr>
      </p:pic>
      <p:sp>
        <p:nvSpPr>
          <p:cNvPr id="7" name="Text 3"/>
          <p:cNvSpPr/>
          <p:nvPr/>
        </p:nvSpPr>
        <p:spPr>
          <a:xfrm>
            <a:off x="5935028" y="3073241"/>
            <a:ext cx="2777490"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Gelasio" pitchFamily="34" charset="0"/>
                <a:ea typeface="Gelasio" pitchFamily="34" charset="-122"/>
                <a:cs typeface="Gelasio" pitchFamily="34" charset="-120"/>
              </a:rPr>
              <a:t>Analyse des Besoins</a:t>
            </a:r>
            <a:endParaRPr lang="en-US" sz="2187" dirty="0"/>
          </a:p>
        </p:txBody>
      </p:sp>
      <p:sp>
        <p:nvSpPr>
          <p:cNvPr id="8" name="Text 4"/>
          <p:cNvSpPr/>
          <p:nvPr/>
        </p:nvSpPr>
        <p:spPr>
          <a:xfrm>
            <a:off x="5935028" y="3553658"/>
            <a:ext cx="7862173" cy="710803"/>
          </a:xfrm>
          <a:prstGeom prst="rect">
            <a:avLst/>
          </a:prstGeom>
          <a:noFill/>
          <a:ln/>
        </p:spPr>
        <p:txBody>
          <a:bodyPr wrap="square" rtlCol="0" anchor="t"/>
          <a:lstStyle/>
          <a:p>
            <a:pPr marL="0" indent="0" algn="l">
              <a:lnSpc>
                <a:spcPts val="2799"/>
              </a:lnSpc>
              <a:buNone/>
            </a:pPr>
            <a:r>
              <a:rPr lang="en-US" sz="1750" dirty="0">
                <a:solidFill>
                  <a:srgbClr val="746558"/>
                </a:solidFill>
                <a:latin typeface="Gelasio" pitchFamily="34" charset="0"/>
                <a:ea typeface="Gelasio" pitchFamily="34" charset="-122"/>
                <a:cs typeface="Gelasio" pitchFamily="34" charset="-120"/>
              </a:rPr>
              <a:t>Une phase d'analyse approfondie des processus et des exigences de l'agence immobilière a permis de définir les spécifications de l'application.</a:t>
            </a:r>
            <a:endParaRPr lang="en-US" sz="1750" dirty="0"/>
          </a:p>
        </p:txBody>
      </p:sp>
      <p:pic>
        <p:nvPicPr>
          <p:cNvPr id="9" name="Image 2" descr="preencoded.png"/>
          <p:cNvPicPr>
            <a:picLocks noChangeAspect="1"/>
          </p:cNvPicPr>
          <p:nvPr/>
        </p:nvPicPr>
        <p:blipFill>
          <a:blip r:embed="rId5"/>
          <a:stretch>
            <a:fillRect/>
          </a:stretch>
        </p:blipFill>
        <p:spPr>
          <a:xfrm>
            <a:off x="4490799" y="4628555"/>
            <a:ext cx="1110972" cy="1777484"/>
          </a:xfrm>
          <a:prstGeom prst="rect">
            <a:avLst/>
          </a:prstGeom>
        </p:spPr>
      </p:pic>
      <p:sp>
        <p:nvSpPr>
          <p:cNvPr id="10" name="Text 5"/>
          <p:cNvSpPr/>
          <p:nvPr/>
        </p:nvSpPr>
        <p:spPr>
          <a:xfrm>
            <a:off x="5935028" y="4850725"/>
            <a:ext cx="2777490"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Gelasio" pitchFamily="34" charset="0"/>
                <a:ea typeface="Gelasio" pitchFamily="34" charset="-122"/>
                <a:cs typeface="Gelasio" pitchFamily="34" charset="-120"/>
              </a:rPr>
              <a:t>Développement</a:t>
            </a:r>
            <a:endParaRPr lang="en-US" sz="2187" dirty="0"/>
          </a:p>
        </p:txBody>
      </p:sp>
      <p:sp>
        <p:nvSpPr>
          <p:cNvPr id="11" name="Text 6"/>
          <p:cNvSpPr/>
          <p:nvPr/>
        </p:nvSpPr>
        <p:spPr>
          <a:xfrm>
            <a:off x="5935028" y="5331143"/>
            <a:ext cx="7862173" cy="710803"/>
          </a:xfrm>
          <a:prstGeom prst="rect">
            <a:avLst/>
          </a:prstGeom>
          <a:noFill/>
          <a:ln/>
        </p:spPr>
        <p:txBody>
          <a:bodyPr wrap="square" rtlCol="0" anchor="t"/>
          <a:lstStyle/>
          <a:p>
            <a:pPr marL="0" indent="0" algn="l">
              <a:lnSpc>
                <a:spcPts val="2799"/>
              </a:lnSpc>
              <a:buNone/>
            </a:pPr>
            <a:r>
              <a:rPr lang="en-US" sz="1750" dirty="0">
                <a:solidFill>
                  <a:srgbClr val="746558"/>
                </a:solidFill>
                <a:latin typeface="Gelasio" pitchFamily="34" charset="0"/>
                <a:ea typeface="Gelasio" pitchFamily="34" charset="-122"/>
                <a:cs typeface="Gelasio" pitchFamily="34" charset="-120"/>
              </a:rPr>
              <a:t>L'équipe de développement a ensuite conçu et implémenté l'application, en s'appuyant sur les meilleures pratiques technologiques.</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1523524"/>
            <a:ext cx="7330202"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Évolutivité et Maintenance</a:t>
            </a:r>
            <a:endParaRPr lang="en-US" sz="4374" dirty="0"/>
          </a:p>
        </p:txBody>
      </p:sp>
      <p:sp>
        <p:nvSpPr>
          <p:cNvPr id="5" name="Shape 3"/>
          <p:cNvSpPr/>
          <p:nvPr/>
        </p:nvSpPr>
        <p:spPr>
          <a:xfrm>
            <a:off x="2037993" y="2803088"/>
            <a:ext cx="10554414" cy="1416487"/>
          </a:xfrm>
          <a:prstGeom prst="rect">
            <a:avLst/>
          </a:prstGeom>
          <a:solidFill>
            <a:srgbClr val="EFE7D6"/>
          </a:solidFill>
          <a:ln/>
        </p:spPr>
      </p:sp>
      <p:sp>
        <p:nvSpPr>
          <p:cNvPr id="6" name="Text 4"/>
          <p:cNvSpPr/>
          <p:nvPr/>
        </p:nvSpPr>
        <p:spPr>
          <a:xfrm>
            <a:off x="2260163" y="2803088"/>
            <a:ext cx="4829056"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Évolutivité</a:t>
            </a:r>
            <a:endParaRPr lang="en-US" sz="1750" dirty="0"/>
          </a:p>
        </p:txBody>
      </p:sp>
      <p:sp>
        <p:nvSpPr>
          <p:cNvPr id="7" name="Text 5"/>
          <p:cNvSpPr/>
          <p:nvPr/>
        </p:nvSpPr>
        <p:spPr>
          <a:xfrm>
            <a:off x="7541181" y="2803088"/>
            <a:ext cx="4829056"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L'architecture modulaire de l'application permet d'ajouter facilement de nouvelles fonctionnalités en réponse aux besoins futurs de l'agence.</a:t>
            </a:r>
            <a:endParaRPr lang="en-US" sz="1750" dirty="0"/>
          </a:p>
        </p:txBody>
      </p:sp>
      <p:sp>
        <p:nvSpPr>
          <p:cNvPr id="8" name="Text 6"/>
          <p:cNvSpPr/>
          <p:nvPr/>
        </p:nvSpPr>
        <p:spPr>
          <a:xfrm>
            <a:off x="2260163" y="4150995"/>
            <a:ext cx="4829056"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Maintenance</a:t>
            </a:r>
            <a:endParaRPr lang="en-US" sz="1750" dirty="0"/>
          </a:p>
        </p:txBody>
      </p:sp>
      <p:sp>
        <p:nvSpPr>
          <p:cNvPr id="9" name="Text 7"/>
          <p:cNvSpPr/>
          <p:nvPr/>
        </p:nvSpPr>
        <p:spPr>
          <a:xfrm>
            <a:off x="7541181" y="4150995"/>
            <a:ext cx="4829056"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Une équipe dédiée assure la maintenance corrective et évolutive de l'application, garantissant ainsi sa pérennité et sa fiabilité.</a:t>
            </a:r>
            <a:endParaRPr lang="en-US" sz="1750" dirty="0"/>
          </a:p>
        </p:txBody>
      </p:sp>
      <p:sp>
        <p:nvSpPr>
          <p:cNvPr id="10" name="Shape 8"/>
          <p:cNvSpPr/>
          <p:nvPr/>
        </p:nvSpPr>
        <p:spPr>
          <a:xfrm>
            <a:off x="2037993" y="5498902"/>
            <a:ext cx="10554414" cy="1454348"/>
          </a:xfrm>
          <a:prstGeom prst="rect">
            <a:avLst/>
          </a:prstGeom>
          <a:solidFill>
            <a:srgbClr val="EFE7D6"/>
          </a:solidFill>
          <a:ln/>
        </p:spPr>
      </p:sp>
      <p:sp>
        <p:nvSpPr>
          <p:cNvPr id="11" name="Text 9"/>
          <p:cNvSpPr/>
          <p:nvPr/>
        </p:nvSpPr>
        <p:spPr>
          <a:xfrm>
            <a:off x="2260163" y="5498902"/>
            <a:ext cx="4829056"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Accessibilité</a:t>
            </a:r>
            <a:endParaRPr lang="en-US" sz="1750" dirty="0"/>
          </a:p>
        </p:txBody>
      </p:sp>
      <p:sp>
        <p:nvSpPr>
          <p:cNvPr id="12" name="Text 10"/>
          <p:cNvSpPr/>
          <p:nvPr/>
        </p:nvSpPr>
        <p:spPr>
          <a:xfrm>
            <a:off x="7541181" y="5498902"/>
            <a:ext cx="4829056"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L'application est conçue pour être intuitive et accessible à l'ensemble des utilisateurs, quel que soit leur niveau de compétence informatique.</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76663"/>
            <a:ext cx="5554980"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Conclusion</a:t>
            </a:r>
            <a:endParaRPr lang="en-US" sz="4374" dirty="0"/>
          </a:p>
        </p:txBody>
      </p:sp>
      <p:sp>
        <p:nvSpPr>
          <p:cNvPr id="6" name="Text 3"/>
          <p:cNvSpPr/>
          <p:nvPr/>
        </p:nvSpPr>
        <p:spPr>
          <a:xfrm>
            <a:off x="833199" y="2904292"/>
            <a:ext cx="7477601" cy="213240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L'application de gestion d'agence immobilière développée par notre équipe représente une solution complète et adaptée aux besoins des professionnels de l'immobilier. En centralisant les informations, en automatisant les tâches répétitives et en offrant des fonctionnalités avancées, cette application permet d'améliorer la productivité, la satisfaction des clients et la prise de décision stratégique.</a:t>
            </a:r>
            <a:endParaRPr lang="en-US" sz="1750" dirty="0"/>
          </a:p>
        </p:txBody>
      </p:sp>
      <p:sp>
        <p:nvSpPr>
          <p:cNvPr id="7" name="Text 4"/>
          <p:cNvSpPr/>
          <p:nvPr/>
        </p:nvSpPr>
        <p:spPr>
          <a:xfrm>
            <a:off x="833199" y="5286613"/>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Grâce à son architecture évolutive et à son équipe de maintenance dédiée, cette solution logicielle est promise à un avenir prometteur, capable de s'adapter aux évolutions du secteur de l'immobilier.</a:t>
            </a:r>
            <a:endParaRPr lang="en-US" sz="17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1332309"/>
            <a:ext cx="5554980"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Notre Équipe</a:t>
            </a:r>
            <a:endParaRPr lang="en-US" sz="4374" dirty="0"/>
          </a:p>
        </p:txBody>
      </p:sp>
      <p:sp>
        <p:nvSpPr>
          <p:cNvPr id="5" name="Text 3"/>
          <p:cNvSpPr/>
          <p:nvPr/>
        </p:nvSpPr>
        <p:spPr>
          <a:xfrm>
            <a:off x="2037993" y="2582108"/>
            <a:ext cx="2232065" cy="694373"/>
          </a:xfrm>
          <a:prstGeom prst="rect">
            <a:avLst/>
          </a:prstGeom>
          <a:noFill/>
          <a:ln/>
        </p:spPr>
        <p:txBody>
          <a:bodyPr wrap="squar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Boudjellab Karim</a:t>
            </a:r>
            <a:endParaRPr lang="en-US" sz="2187" dirty="0"/>
          </a:p>
        </p:txBody>
      </p:sp>
      <p:sp>
        <p:nvSpPr>
          <p:cNvPr id="6" name="Text 4"/>
          <p:cNvSpPr/>
          <p:nvPr/>
        </p:nvSpPr>
        <p:spPr>
          <a:xfrm>
            <a:off x="2037993" y="3498652"/>
            <a:ext cx="2232065" cy="284321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Concepteur de bases de données et en architecture logicielle. A dirigé l'équipe dans la modélisation et l'implémentation de la structure de données de l'application.</a:t>
            </a:r>
            <a:endParaRPr lang="en-US" sz="1750" dirty="0"/>
          </a:p>
        </p:txBody>
      </p:sp>
      <p:sp>
        <p:nvSpPr>
          <p:cNvPr id="7" name="Text 5"/>
          <p:cNvSpPr/>
          <p:nvPr/>
        </p:nvSpPr>
        <p:spPr>
          <a:xfrm>
            <a:off x="4819650" y="2582108"/>
            <a:ext cx="2232065" cy="694373"/>
          </a:xfrm>
          <a:prstGeom prst="rect">
            <a:avLst/>
          </a:prstGeom>
          <a:noFill/>
          <a:ln/>
        </p:spPr>
        <p:txBody>
          <a:bodyPr wrap="squar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El Mokretar Nabil</a:t>
            </a:r>
            <a:endParaRPr lang="en-US" sz="2187" dirty="0"/>
          </a:p>
        </p:txBody>
      </p:sp>
      <p:sp>
        <p:nvSpPr>
          <p:cNvPr id="8" name="Text 6"/>
          <p:cNvSpPr/>
          <p:nvPr/>
        </p:nvSpPr>
        <p:spPr>
          <a:xfrm>
            <a:off x="4819650" y="3498652"/>
            <a:ext cx="2232065" cy="3198614"/>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Développeur des clases et des interfaces utilisateur. A conçu et mis en œuvre les différentes écrans de l'application pour assurer une expérience utilisateur optimale.</a:t>
            </a:r>
            <a:endParaRPr lang="en-US" sz="1750" dirty="0"/>
          </a:p>
        </p:txBody>
      </p:sp>
      <p:sp>
        <p:nvSpPr>
          <p:cNvPr id="9" name="Text 7"/>
          <p:cNvSpPr/>
          <p:nvPr/>
        </p:nvSpPr>
        <p:spPr>
          <a:xfrm>
            <a:off x="7601307" y="2582108"/>
            <a:ext cx="2232065"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Merad Adel</a:t>
            </a:r>
            <a:endParaRPr lang="en-US" sz="2187" dirty="0"/>
          </a:p>
        </p:txBody>
      </p:sp>
      <p:sp>
        <p:nvSpPr>
          <p:cNvPr id="10" name="Text 8"/>
          <p:cNvSpPr/>
          <p:nvPr/>
        </p:nvSpPr>
        <p:spPr>
          <a:xfrm>
            <a:off x="7601307" y="3151465"/>
            <a:ext cx="2232065" cy="213240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                           rédacteur de compte rendu  sur l'application de gestions des biens immobiliers.</a:t>
            </a:r>
            <a:endParaRPr lang="en-US" sz="1750" dirty="0"/>
          </a:p>
        </p:txBody>
      </p:sp>
      <p:sp>
        <p:nvSpPr>
          <p:cNvPr id="11" name="Text 9"/>
          <p:cNvSpPr/>
          <p:nvPr/>
        </p:nvSpPr>
        <p:spPr>
          <a:xfrm>
            <a:off x="10382964" y="2582108"/>
            <a:ext cx="2232065" cy="694373"/>
          </a:xfrm>
          <a:prstGeom prst="rect">
            <a:avLst/>
          </a:prstGeom>
          <a:noFill/>
          <a:ln/>
        </p:spPr>
        <p:txBody>
          <a:bodyPr wrap="squar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Mansour Ouahchia Wail</a:t>
            </a:r>
            <a:endParaRPr lang="en-US" sz="2187" dirty="0"/>
          </a:p>
        </p:txBody>
      </p:sp>
      <p:sp>
        <p:nvSpPr>
          <p:cNvPr id="12" name="Text 10"/>
          <p:cNvSpPr/>
          <p:nvPr/>
        </p:nvSpPr>
        <p:spPr>
          <a:xfrm>
            <a:off x="10382964" y="3498652"/>
            <a:ext cx="2232065" cy="213240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 supervisé l'intégration de l'application au sein de l'infrastructure de l'agence et assuré un support continu.</a:t>
            </a:r>
            <a:endParaRPr lang="en-US" sz="175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476250" y="0"/>
            <a:ext cx="14630400" cy="8229600"/>
          </a:xfrm>
          <a:prstGeom prst="rect">
            <a:avLst/>
          </a:prstGeom>
          <a:solidFill>
            <a:srgbClr val="F9F6F0"/>
          </a:solidFill>
          <a:ln/>
        </p:spPr>
      </p:sp>
      <p:sp>
        <p:nvSpPr>
          <p:cNvPr id="4" name="Text 2"/>
          <p:cNvSpPr/>
          <p:nvPr/>
        </p:nvSpPr>
        <p:spPr>
          <a:xfrm>
            <a:off x="3162299" y="3235762"/>
            <a:ext cx="9077326"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M</a:t>
            </a:r>
            <a:r>
              <a:rPr lang="en-US" sz="6036" b="1" dirty="0" smtClean="0">
                <a:solidFill>
                  <a:srgbClr val="484237"/>
                </a:solidFill>
                <a:latin typeface="Gelasio" pitchFamily="34" charset="0"/>
                <a:ea typeface="Gelasio" pitchFamily="34" charset="-122"/>
                <a:cs typeface="Gelasio" pitchFamily="34" charset="-120"/>
              </a:rPr>
              <a:t>erci </a:t>
            </a:r>
            <a:r>
              <a:rPr lang="en-US" sz="6036" b="1" dirty="0">
                <a:solidFill>
                  <a:srgbClr val="484237"/>
                </a:solidFill>
                <a:latin typeface="Gelasio" pitchFamily="34" charset="0"/>
                <a:ea typeface="Gelasio" pitchFamily="34" charset="-122"/>
                <a:cs typeface="Gelasio" pitchFamily="34" charset="-120"/>
              </a:rPr>
              <a:t>de </a:t>
            </a:r>
            <a:r>
              <a:rPr lang="en-US" sz="6036" b="1" dirty="0" err="1">
                <a:solidFill>
                  <a:srgbClr val="484237"/>
                </a:solidFill>
                <a:latin typeface="Gelasio" pitchFamily="34" charset="0"/>
                <a:ea typeface="Gelasio" pitchFamily="34" charset="-122"/>
                <a:cs typeface="Gelasio" pitchFamily="34" charset="-120"/>
              </a:rPr>
              <a:t>votre</a:t>
            </a:r>
            <a:r>
              <a:rPr lang="en-US" sz="6036" b="1" dirty="0">
                <a:solidFill>
                  <a:srgbClr val="484237"/>
                </a:solidFill>
                <a:latin typeface="Gelasio" pitchFamily="34" charset="0"/>
                <a:ea typeface="Gelasio" pitchFamily="34" charset="-122"/>
                <a:cs typeface="Gelasio" pitchFamily="34" charset="-120"/>
              </a:rPr>
              <a:t> </a:t>
            </a:r>
            <a:r>
              <a:rPr lang="en-US" sz="6036" b="1" dirty="0" smtClean="0">
                <a:solidFill>
                  <a:srgbClr val="484237"/>
                </a:solidFill>
                <a:latin typeface="Gelasio" pitchFamily="34" charset="0"/>
                <a:ea typeface="Gelasio" pitchFamily="34" charset="-122"/>
                <a:cs typeface="Gelasio" pitchFamily="34" charset="-120"/>
              </a:rPr>
              <a:t>attention!</a:t>
            </a:r>
            <a:endParaRPr lang="en-US" sz="6036" dirty="0"/>
          </a:p>
        </p:txBody>
      </p:sp>
      <p:sp>
        <p:nvSpPr>
          <p:cNvPr id="5" name="Text 3"/>
          <p:cNvSpPr/>
          <p:nvPr/>
        </p:nvSpPr>
        <p:spPr>
          <a:xfrm>
            <a:off x="2037993" y="463831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832747" y="927973"/>
            <a:ext cx="7609880" cy="567333"/>
          </a:xfrm>
          <a:prstGeom prst="rect">
            <a:avLst/>
          </a:prstGeom>
          <a:noFill/>
          <a:ln/>
        </p:spPr>
        <p:txBody>
          <a:bodyPr wrap="none" rtlCol="0" anchor="t"/>
          <a:lstStyle/>
          <a:p>
            <a:pPr marL="0" indent="0">
              <a:lnSpc>
                <a:spcPts val="4467"/>
              </a:lnSpc>
              <a:buNone/>
            </a:pPr>
            <a:r>
              <a:rPr lang="en-US" sz="3573" b="1" dirty="0">
                <a:solidFill>
                  <a:srgbClr val="484237"/>
                </a:solidFill>
                <a:latin typeface="Gelasio" pitchFamily="34" charset="0"/>
                <a:ea typeface="Gelasio" pitchFamily="34" charset="-122"/>
                <a:cs typeface="Gelasio" pitchFamily="34" charset="-120"/>
              </a:rPr>
              <a:t>Conception de la Base de Données</a:t>
            </a:r>
            <a:endParaRPr lang="en-US" sz="3573" dirty="0"/>
          </a:p>
        </p:txBody>
      </p:sp>
      <p:sp>
        <p:nvSpPr>
          <p:cNvPr id="6" name="Shape 3"/>
          <p:cNvSpPr/>
          <p:nvPr/>
        </p:nvSpPr>
        <p:spPr>
          <a:xfrm>
            <a:off x="5086826" y="1767483"/>
            <a:ext cx="36195" cy="5534025"/>
          </a:xfrm>
          <a:prstGeom prst="rect">
            <a:avLst/>
          </a:prstGeom>
          <a:solidFill>
            <a:srgbClr val="D2CCC5"/>
          </a:solidFill>
          <a:ln/>
        </p:spPr>
      </p:sp>
      <p:sp>
        <p:nvSpPr>
          <p:cNvPr id="7" name="Shape 4"/>
          <p:cNvSpPr/>
          <p:nvPr/>
        </p:nvSpPr>
        <p:spPr>
          <a:xfrm>
            <a:off x="5309116" y="2095381"/>
            <a:ext cx="635318" cy="36195"/>
          </a:xfrm>
          <a:prstGeom prst="rect">
            <a:avLst/>
          </a:prstGeom>
          <a:solidFill>
            <a:srgbClr val="D2CCC5"/>
          </a:solidFill>
          <a:ln/>
        </p:spPr>
      </p:sp>
      <p:sp>
        <p:nvSpPr>
          <p:cNvPr id="8" name="Shape 5"/>
          <p:cNvSpPr/>
          <p:nvPr/>
        </p:nvSpPr>
        <p:spPr>
          <a:xfrm>
            <a:off x="4900732" y="1909286"/>
            <a:ext cx="408384" cy="408384"/>
          </a:xfrm>
          <a:prstGeom prst="roundRect">
            <a:avLst>
              <a:gd name="adj" fmla="val 26670"/>
            </a:avLst>
          </a:prstGeom>
          <a:solidFill>
            <a:srgbClr val="EFE7D6"/>
          </a:solidFill>
          <a:ln/>
        </p:spPr>
      </p:sp>
      <p:sp>
        <p:nvSpPr>
          <p:cNvPr id="9" name="Text 6"/>
          <p:cNvSpPr/>
          <p:nvPr/>
        </p:nvSpPr>
        <p:spPr>
          <a:xfrm>
            <a:off x="5040630" y="1943338"/>
            <a:ext cx="128468" cy="340281"/>
          </a:xfrm>
          <a:prstGeom prst="rect">
            <a:avLst/>
          </a:prstGeom>
          <a:noFill/>
          <a:ln/>
        </p:spPr>
        <p:txBody>
          <a:bodyPr wrap="none" rtlCol="0" anchor="t"/>
          <a:lstStyle/>
          <a:p>
            <a:pPr marL="0" indent="0" algn="ctr">
              <a:lnSpc>
                <a:spcPts val="2680"/>
              </a:lnSpc>
              <a:buNone/>
            </a:pPr>
            <a:r>
              <a:rPr lang="en-US" sz="2144" b="1" dirty="0">
                <a:solidFill>
                  <a:srgbClr val="484237"/>
                </a:solidFill>
                <a:latin typeface="Gelasio" pitchFamily="34" charset="0"/>
                <a:ea typeface="Gelasio" pitchFamily="34" charset="-122"/>
                <a:cs typeface="Gelasio" pitchFamily="34" charset="-120"/>
              </a:rPr>
              <a:t>1</a:t>
            </a:r>
            <a:endParaRPr lang="en-US" sz="2144" dirty="0"/>
          </a:p>
        </p:txBody>
      </p:sp>
      <p:sp>
        <p:nvSpPr>
          <p:cNvPr id="10" name="Text 7"/>
          <p:cNvSpPr/>
          <p:nvPr/>
        </p:nvSpPr>
        <p:spPr>
          <a:xfrm>
            <a:off x="6103263" y="1948934"/>
            <a:ext cx="2815352" cy="283607"/>
          </a:xfrm>
          <a:prstGeom prst="rect">
            <a:avLst/>
          </a:prstGeom>
          <a:noFill/>
          <a:ln/>
        </p:spPr>
        <p:txBody>
          <a:bodyPr wrap="none" rtlCol="0" anchor="t"/>
          <a:lstStyle/>
          <a:p>
            <a:pPr marL="0" indent="0" algn="l">
              <a:lnSpc>
                <a:spcPts val="2233"/>
              </a:lnSpc>
              <a:buNone/>
            </a:pPr>
            <a:r>
              <a:rPr lang="en-US" sz="1787" b="1" dirty="0">
                <a:solidFill>
                  <a:srgbClr val="484237"/>
                </a:solidFill>
                <a:latin typeface="Gelasio" pitchFamily="34" charset="0"/>
                <a:ea typeface="Gelasio" pitchFamily="34" charset="-122"/>
                <a:cs typeface="Gelasio" pitchFamily="34" charset="-120"/>
              </a:rPr>
              <a:t>Identification des Entités</a:t>
            </a:r>
            <a:endParaRPr lang="en-US" sz="1787" dirty="0"/>
          </a:p>
        </p:txBody>
      </p:sp>
      <p:sp>
        <p:nvSpPr>
          <p:cNvPr id="11" name="Text 8"/>
          <p:cNvSpPr/>
          <p:nvPr/>
        </p:nvSpPr>
        <p:spPr>
          <a:xfrm>
            <a:off x="6103263" y="2341364"/>
            <a:ext cx="7351871" cy="1162050"/>
          </a:xfrm>
          <a:prstGeom prst="rect">
            <a:avLst/>
          </a:prstGeom>
          <a:noFill/>
          <a:ln/>
        </p:spPr>
        <p:txBody>
          <a:bodyPr wrap="square" rtlCol="0" anchor="t"/>
          <a:lstStyle/>
          <a:p>
            <a:pPr marL="0" indent="0" algn="l">
              <a:lnSpc>
                <a:spcPts val="2287"/>
              </a:lnSpc>
              <a:buNone/>
            </a:pPr>
            <a:r>
              <a:rPr lang="en-US" sz="1429" dirty="0">
                <a:solidFill>
                  <a:srgbClr val="746558"/>
                </a:solidFill>
                <a:latin typeface="Gelasio" pitchFamily="34" charset="0"/>
                <a:ea typeface="Gelasio" pitchFamily="34" charset="-122"/>
                <a:cs typeface="Gelasio" pitchFamily="34" charset="-120"/>
              </a:rPr>
              <a:t>À partir des exigences fonctionnelles, nous avons identifié les principales entités de notre système : Biens Immobiliers, Clients, Transactions, Agents et Rendez-vous. Chacune de ces entités comporte des attributs spécifiques permettant de stocker les informations pertinentes.</a:t>
            </a:r>
            <a:endParaRPr lang="en-US" sz="1429" dirty="0"/>
          </a:p>
        </p:txBody>
      </p:sp>
      <p:sp>
        <p:nvSpPr>
          <p:cNvPr id="12" name="Shape 9"/>
          <p:cNvSpPr/>
          <p:nvPr/>
        </p:nvSpPr>
        <p:spPr>
          <a:xfrm>
            <a:off x="5309116" y="4194215"/>
            <a:ext cx="635318" cy="36195"/>
          </a:xfrm>
          <a:prstGeom prst="rect">
            <a:avLst/>
          </a:prstGeom>
          <a:solidFill>
            <a:srgbClr val="D2CCC5"/>
          </a:solidFill>
          <a:ln/>
        </p:spPr>
      </p:sp>
      <p:sp>
        <p:nvSpPr>
          <p:cNvPr id="13" name="Shape 10"/>
          <p:cNvSpPr/>
          <p:nvPr/>
        </p:nvSpPr>
        <p:spPr>
          <a:xfrm>
            <a:off x="4900732" y="4008120"/>
            <a:ext cx="408384" cy="408384"/>
          </a:xfrm>
          <a:prstGeom prst="roundRect">
            <a:avLst>
              <a:gd name="adj" fmla="val 26670"/>
            </a:avLst>
          </a:prstGeom>
          <a:solidFill>
            <a:srgbClr val="EFE7D6"/>
          </a:solidFill>
          <a:ln/>
        </p:spPr>
      </p:sp>
      <p:sp>
        <p:nvSpPr>
          <p:cNvPr id="14" name="Text 11"/>
          <p:cNvSpPr/>
          <p:nvPr/>
        </p:nvSpPr>
        <p:spPr>
          <a:xfrm>
            <a:off x="5022413" y="4042172"/>
            <a:ext cx="165021" cy="340281"/>
          </a:xfrm>
          <a:prstGeom prst="rect">
            <a:avLst/>
          </a:prstGeom>
          <a:noFill/>
          <a:ln/>
        </p:spPr>
        <p:txBody>
          <a:bodyPr wrap="none" rtlCol="0" anchor="t"/>
          <a:lstStyle/>
          <a:p>
            <a:pPr marL="0" indent="0" algn="ctr">
              <a:lnSpc>
                <a:spcPts val="2680"/>
              </a:lnSpc>
              <a:buNone/>
            </a:pPr>
            <a:r>
              <a:rPr lang="en-US" sz="2144" b="1" dirty="0">
                <a:solidFill>
                  <a:srgbClr val="484237"/>
                </a:solidFill>
                <a:latin typeface="Gelasio" pitchFamily="34" charset="0"/>
                <a:ea typeface="Gelasio" pitchFamily="34" charset="-122"/>
                <a:cs typeface="Gelasio" pitchFamily="34" charset="-120"/>
              </a:rPr>
              <a:t>2</a:t>
            </a:r>
            <a:endParaRPr lang="en-US" sz="2144" dirty="0"/>
          </a:p>
        </p:txBody>
      </p:sp>
      <p:sp>
        <p:nvSpPr>
          <p:cNvPr id="15" name="Text 12"/>
          <p:cNvSpPr/>
          <p:nvPr/>
        </p:nvSpPr>
        <p:spPr>
          <a:xfrm>
            <a:off x="6103263" y="4047768"/>
            <a:ext cx="2981682" cy="283607"/>
          </a:xfrm>
          <a:prstGeom prst="rect">
            <a:avLst/>
          </a:prstGeom>
          <a:noFill/>
          <a:ln/>
        </p:spPr>
        <p:txBody>
          <a:bodyPr wrap="none" rtlCol="0" anchor="t"/>
          <a:lstStyle/>
          <a:p>
            <a:pPr marL="0" indent="0" algn="l">
              <a:lnSpc>
                <a:spcPts val="2233"/>
              </a:lnSpc>
              <a:buNone/>
            </a:pPr>
            <a:r>
              <a:rPr lang="en-US" sz="1787" b="1" dirty="0">
                <a:solidFill>
                  <a:srgbClr val="484237"/>
                </a:solidFill>
                <a:latin typeface="Gelasio" pitchFamily="34" charset="0"/>
                <a:ea typeface="Gelasio" pitchFamily="34" charset="-122"/>
                <a:cs typeface="Gelasio" pitchFamily="34" charset="-120"/>
              </a:rPr>
              <a:t>Modélisation Conceptuelle</a:t>
            </a:r>
            <a:endParaRPr lang="en-US" sz="1787" dirty="0"/>
          </a:p>
        </p:txBody>
      </p:sp>
      <p:sp>
        <p:nvSpPr>
          <p:cNvPr id="16" name="Text 13"/>
          <p:cNvSpPr/>
          <p:nvPr/>
        </p:nvSpPr>
        <p:spPr>
          <a:xfrm>
            <a:off x="6103263" y="4440198"/>
            <a:ext cx="7351871" cy="871538"/>
          </a:xfrm>
          <a:prstGeom prst="rect">
            <a:avLst/>
          </a:prstGeom>
          <a:noFill/>
          <a:ln/>
        </p:spPr>
        <p:txBody>
          <a:bodyPr wrap="square" rtlCol="0" anchor="t"/>
          <a:lstStyle/>
          <a:p>
            <a:pPr marL="0" indent="0" algn="l">
              <a:lnSpc>
                <a:spcPts val="2287"/>
              </a:lnSpc>
              <a:buNone/>
            </a:pPr>
            <a:r>
              <a:rPr lang="en-US" sz="1429" dirty="0">
                <a:solidFill>
                  <a:srgbClr val="746558"/>
                </a:solidFill>
                <a:latin typeface="Gelasio" pitchFamily="34" charset="0"/>
                <a:ea typeface="Gelasio" pitchFamily="34" charset="-122"/>
                <a:cs typeface="Gelasio" pitchFamily="34" charset="-120"/>
              </a:rPr>
              <a:t>Nous avons ensuite conçu un Modèle Conceptuel de Données (MCD) représentant les différentes entités et leurs relations. Cette étape a permis de s'assurer de la cohérence et de l'intégrité du schéma de la base de données.</a:t>
            </a:r>
            <a:endParaRPr lang="en-US" sz="1429" dirty="0"/>
          </a:p>
        </p:txBody>
      </p:sp>
      <p:sp>
        <p:nvSpPr>
          <p:cNvPr id="17" name="Shape 14"/>
          <p:cNvSpPr/>
          <p:nvPr/>
        </p:nvSpPr>
        <p:spPr>
          <a:xfrm>
            <a:off x="5309116" y="6002536"/>
            <a:ext cx="635318" cy="36195"/>
          </a:xfrm>
          <a:prstGeom prst="rect">
            <a:avLst/>
          </a:prstGeom>
          <a:solidFill>
            <a:srgbClr val="D2CCC5"/>
          </a:solidFill>
          <a:ln/>
        </p:spPr>
      </p:sp>
      <p:sp>
        <p:nvSpPr>
          <p:cNvPr id="18" name="Shape 15"/>
          <p:cNvSpPr/>
          <p:nvPr/>
        </p:nvSpPr>
        <p:spPr>
          <a:xfrm>
            <a:off x="4900732" y="5816441"/>
            <a:ext cx="408384" cy="408384"/>
          </a:xfrm>
          <a:prstGeom prst="roundRect">
            <a:avLst>
              <a:gd name="adj" fmla="val 26670"/>
            </a:avLst>
          </a:prstGeom>
          <a:solidFill>
            <a:srgbClr val="EFE7D6"/>
          </a:solidFill>
          <a:ln/>
        </p:spPr>
      </p:sp>
      <p:sp>
        <p:nvSpPr>
          <p:cNvPr id="19" name="Text 16"/>
          <p:cNvSpPr/>
          <p:nvPr/>
        </p:nvSpPr>
        <p:spPr>
          <a:xfrm>
            <a:off x="5022890" y="5850493"/>
            <a:ext cx="164068" cy="340281"/>
          </a:xfrm>
          <a:prstGeom prst="rect">
            <a:avLst/>
          </a:prstGeom>
          <a:noFill/>
          <a:ln/>
        </p:spPr>
        <p:txBody>
          <a:bodyPr wrap="none" rtlCol="0" anchor="t"/>
          <a:lstStyle/>
          <a:p>
            <a:pPr marL="0" indent="0" algn="ctr">
              <a:lnSpc>
                <a:spcPts val="2680"/>
              </a:lnSpc>
              <a:buNone/>
            </a:pPr>
            <a:r>
              <a:rPr lang="en-US" sz="2144" b="1" dirty="0">
                <a:solidFill>
                  <a:srgbClr val="484237"/>
                </a:solidFill>
                <a:latin typeface="Gelasio" pitchFamily="34" charset="0"/>
                <a:ea typeface="Gelasio" pitchFamily="34" charset="-122"/>
                <a:cs typeface="Gelasio" pitchFamily="34" charset="-120"/>
              </a:rPr>
              <a:t>3</a:t>
            </a:r>
            <a:endParaRPr lang="en-US" sz="2144" dirty="0"/>
          </a:p>
        </p:txBody>
      </p:sp>
      <p:sp>
        <p:nvSpPr>
          <p:cNvPr id="20" name="Text 17"/>
          <p:cNvSpPr/>
          <p:nvPr/>
        </p:nvSpPr>
        <p:spPr>
          <a:xfrm>
            <a:off x="6103263" y="5856089"/>
            <a:ext cx="3370540" cy="283607"/>
          </a:xfrm>
          <a:prstGeom prst="rect">
            <a:avLst/>
          </a:prstGeom>
          <a:noFill/>
          <a:ln/>
        </p:spPr>
        <p:txBody>
          <a:bodyPr wrap="none" rtlCol="0" anchor="t"/>
          <a:lstStyle/>
          <a:p>
            <a:pPr marL="0" indent="0" algn="l">
              <a:lnSpc>
                <a:spcPts val="2233"/>
              </a:lnSpc>
              <a:buNone/>
            </a:pPr>
            <a:r>
              <a:rPr lang="en-US" sz="1787" b="1" dirty="0">
                <a:solidFill>
                  <a:srgbClr val="484237"/>
                </a:solidFill>
                <a:latin typeface="Gelasio" pitchFamily="34" charset="0"/>
                <a:ea typeface="Gelasio" pitchFamily="34" charset="-122"/>
                <a:cs typeface="Gelasio" pitchFamily="34" charset="-120"/>
              </a:rPr>
              <a:t>Implémentation Relationnelle</a:t>
            </a:r>
            <a:endParaRPr lang="en-US" sz="1787" dirty="0"/>
          </a:p>
        </p:txBody>
      </p:sp>
      <p:sp>
        <p:nvSpPr>
          <p:cNvPr id="21" name="Text 18"/>
          <p:cNvSpPr/>
          <p:nvPr/>
        </p:nvSpPr>
        <p:spPr>
          <a:xfrm>
            <a:off x="6103263" y="6248519"/>
            <a:ext cx="7351871" cy="871538"/>
          </a:xfrm>
          <a:prstGeom prst="rect">
            <a:avLst/>
          </a:prstGeom>
          <a:noFill/>
          <a:ln/>
        </p:spPr>
        <p:txBody>
          <a:bodyPr wrap="square" rtlCol="0" anchor="t"/>
          <a:lstStyle/>
          <a:p>
            <a:pPr marL="0" indent="0" algn="l">
              <a:lnSpc>
                <a:spcPts val="2287"/>
              </a:lnSpc>
              <a:buNone/>
            </a:pPr>
            <a:r>
              <a:rPr lang="en-US" sz="1429" dirty="0">
                <a:solidFill>
                  <a:srgbClr val="746558"/>
                </a:solidFill>
                <a:latin typeface="Gelasio" pitchFamily="34" charset="0"/>
                <a:ea typeface="Gelasio" pitchFamily="34" charset="-122"/>
                <a:cs typeface="Gelasio" pitchFamily="34" charset="-120"/>
              </a:rPr>
              <a:t>Le MCD a ensuite été transformé en un schéma relationnel, composé de tables et de relations, implémenté à l'aide du SGBD Oracle. Ce travail d'ingénierie a garanti une structure de données optimale pour répondre aux besoins de l'application.</a:t>
            </a:r>
            <a:endParaRPr lang="en-US" sz="1429"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1267"/>
          </a:xfrm>
          <a:prstGeom prst="rect">
            <a:avLst/>
          </a:prstGeom>
          <a:solidFill>
            <a:srgbClr val="F9F6F0"/>
          </a:solidFill>
          <a:ln/>
        </p:spPr>
      </p:sp>
      <p:sp>
        <p:nvSpPr>
          <p:cNvPr id="4" name="Text 2"/>
          <p:cNvSpPr/>
          <p:nvPr/>
        </p:nvSpPr>
        <p:spPr>
          <a:xfrm>
            <a:off x="2620447" y="721400"/>
            <a:ext cx="9389388" cy="316230"/>
          </a:xfrm>
          <a:prstGeom prst="rect">
            <a:avLst/>
          </a:prstGeom>
          <a:noFill/>
          <a:ln/>
        </p:spPr>
        <p:txBody>
          <a:bodyPr wrap="none" rtlCol="0" anchor="t"/>
          <a:lstStyle/>
          <a:p>
            <a:pPr marL="0" indent="0">
              <a:lnSpc>
                <a:spcPts val="2490"/>
              </a:lnSpc>
              <a:buNone/>
            </a:pPr>
            <a:endParaRPr lang="en-US" sz="1556" dirty="0"/>
          </a:p>
        </p:txBody>
      </p:sp>
      <p:sp>
        <p:nvSpPr>
          <p:cNvPr id="5" name="Text 3"/>
          <p:cNvSpPr/>
          <p:nvPr/>
        </p:nvSpPr>
        <p:spPr>
          <a:xfrm>
            <a:off x="2620447" y="1235273"/>
            <a:ext cx="3246120" cy="308729"/>
          </a:xfrm>
          <a:prstGeom prst="rect">
            <a:avLst/>
          </a:prstGeom>
          <a:noFill/>
          <a:ln/>
        </p:spPr>
        <p:txBody>
          <a:bodyPr wrap="none" rtlCol="0" anchor="t"/>
          <a:lstStyle/>
          <a:p>
            <a:pPr marL="0" indent="0">
              <a:lnSpc>
                <a:spcPts val="2432"/>
              </a:lnSpc>
              <a:buNone/>
            </a:pPr>
            <a:r>
              <a:rPr lang="en-US" sz="1946" b="1" dirty="0">
                <a:solidFill>
                  <a:srgbClr val="484237"/>
                </a:solidFill>
                <a:latin typeface="Gelasio" pitchFamily="34" charset="0"/>
                <a:ea typeface="Gelasio" pitchFamily="34" charset="-122"/>
                <a:cs typeface="Gelasio" pitchFamily="34" charset="-120"/>
              </a:rPr>
              <a:t>Modélisation Conceptuelle</a:t>
            </a:r>
            <a:endParaRPr lang="en-US" sz="1946" dirty="0"/>
          </a:p>
        </p:txBody>
      </p:sp>
      <p:sp>
        <p:nvSpPr>
          <p:cNvPr id="6" name="Text 4"/>
          <p:cNvSpPr/>
          <p:nvPr/>
        </p:nvSpPr>
        <p:spPr>
          <a:xfrm>
            <a:off x="2620447" y="1840468"/>
            <a:ext cx="9389388" cy="948690"/>
          </a:xfrm>
          <a:prstGeom prst="rect">
            <a:avLst/>
          </a:prstGeom>
          <a:noFill/>
          <a:ln/>
        </p:spPr>
        <p:txBody>
          <a:bodyPr wrap="square" rtlCol="0" anchor="t"/>
          <a:lstStyle/>
          <a:p>
            <a:pPr marL="0" indent="0">
              <a:lnSpc>
                <a:spcPts val="2490"/>
              </a:lnSpc>
              <a:buNone/>
            </a:pPr>
            <a:r>
              <a:rPr lang="en-US" sz="1556" dirty="0">
                <a:solidFill>
                  <a:srgbClr val="746558"/>
                </a:solidFill>
                <a:latin typeface="Gelasio" pitchFamily="34" charset="0"/>
                <a:ea typeface="Gelasio" pitchFamily="34" charset="-122"/>
                <a:cs typeface="Gelasio" pitchFamily="34" charset="-120"/>
              </a:rPr>
              <a:t>Nous avons ensuite conçu un Modèle Conceptuel de Données (MCD) représentant les différentes entités et leurs relations. Cette étape a permis de s'assurer de la cohérence et de l'intégrité du schéma de la base de données.</a:t>
            </a:r>
            <a:endParaRPr lang="en-US" sz="1556"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178" y="3223886"/>
            <a:ext cx="7781925" cy="46583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1182648"/>
            <a:ext cx="9199245" cy="416481"/>
          </a:xfrm>
          <a:prstGeom prst="rect">
            <a:avLst/>
          </a:prstGeom>
          <a:noFill/>
          <a:ln/>
        </p:spPr>
        <p:txBody>
          <a:bodyPr wrap="none" rtlCol="0" anchor="t"/>
          <a:lstStyle/>
          <a:p>
            <a:pPr marL="0" indent="0">
              <a:lnSpc>
                <a:spcPts val="3281"/>
              </a:lnSpc>
              <a:buNone/>
            </a:pPr>
            <a:r>
              <a:rPr lang="en-US" sz="2624" b="1" dirty="0">
                <a:solidFill>
                  <a:srgbClr val="000000"/>
                </a:solidFill>
                <a:latin typeface="Gelasio" pitchFamily="34" charset="0"/>
                <a:ea typeface="Gelasio" pitchFamily="34" charset="-122"/>
                <a:cs typeface="Gelasio" pitchFamily="34" charset="-120"/>
              </a:rPr>
              <a:t>suite à ce MCD on arrive au schéma relationnel suivant :</a:t>
            </a:r>
            <a:endParaRPr lang="en-US" sz="2624" dirty="0"/>
          </a:p>
        </p:txBody>
      </p:sp>
      <p:sp>
        <p:nvSpPr>
          <p:cNvPr id="7" name="Text 4"/>
          <p:cNvSpPr/>
          <p:nvPr/>
        </p:nvSpPr>
        <p:spPr>
          <a:xfrm>
            <a:off x="2037993" y="1849041"/>
            <a:ext cx="10554414" cy="355402"/>
          </a:xfrm>
          <a:prstGeom prst="rect">
            <a:avLst/>
          </a:prstGeom>
          <a:noFill/>
          <a:ln/>
        </p:spPr>
        <p:txBody>
          <a:bodyPr wrap="none" rtlCol="0" anchor="t"/>
          <a:lstStyle/>
          <a:p>
            <a:pPr marL="0" indent="0">
              <a:lnSpc>
                <a:spcPts val="2799"/>
              </a:lnSpc>
              <a:buNone/>
            </a:pPr>
            <a:r>
              <a:rPr lang="en-US" sz="1750" dirty="0" smtClean="0">
                <a:solidFill>
                  <a:srgbClr val="746558"/>
                </a:solidFill>
                <a:latin typeface="Gelasio" pitchFamily="34" charset="0"/>
                <a:ea typeface="Gelasio" pitchFamily="34" charset="-122"/>
                <a:cs typeface="Gelasio" pitchFamily="34" charset="-120"/>
              </a:rPr>
              <a:t>Client(</a:t>
            </a:r>
            <a:r>
              <a:rPr lang="en-US" sz="1750" dirty="0" err="1" smtClean="0">
                <a:solidFill>
                  <a:srgbClr val="746558"/>
                </a:solidFill>
                <a:latin typeface="Gelasio" pitchFamily="34" charset="0"/>
                <a:ea typeface="Gelasio" pitchFamily="34" charset="-122"/>
                <a:cs typeface="Gelasio" pitchFamily="34" charset="-120"/>
              </a:rPr>
              <a:t>NumClt</a:t>
            </a:r>
            <a:r>
              <a:rPr lang="en-US" sz="1750" dirty="0">
                <a:solidFill>
                  <a:srgbClr val="746558"/>
                </a:solidFill>
                <a:latin typeface="Gelasio" pitchFamily="34" charset="0"/>
                <a:ea typeface="Gelasio" pitchFamily="34" charset="-122"/>
                <a:cs typeface="Gelasio" pitchFamily="34" charset="-120"/>
              </a:rPr>
              <a:t>, Nom, Prenom, numerotel, email, typeClt)</a:t>
            </a:r>
            <a:endParaRPr lang="en-US" sz="1750" dirty="0"/>
          </a:p>
        </p:txBody>
      </p:sp>
      <p:sp>
        <p:nvSpPr>
          <p:cNvPr id="8" name="Text 5"/>
          <p:cNvSpPr/>
          <p:nvPr/>
        </p:nvSpPr>
        <p:spPr>
          <a:xfrm>
            <a:off x="2037993" y="2454354"/>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Agent(NumAgt, Nom, Prenom)</a:t>
            </a:r>
            <a:endParaRPr lang="en-US" sz="1750" dirty="0"/>
          </a:p>
        </p:txBody>
      </p:sp>
      <p:sp>
        <p:nvSpPr>
          <p:cNvPr id="9" name="Text 6"/>
          <p:cNvSpPr/>
          <p:nvPr/>
        </p:nvSpPr>
        <p:spPr>
          <a:xfrm>
            <a:off x="2037993" y="3059668"/>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biensImmobiliers(NumBiens, TypeBiens, localisation, PrixVent, PrixLocation, surface,nbr_chambre)</a:t>
            </a:r>
            <a:endParaRPr lang="en-US" sz="1750" dirty="0"/>
          </a:p>
        </p:txBody>
      </p:sp>
      <p:sp>
        <p:nvSpPr>
          <p:cNvPr id="10" name="Text 7"/>
          <p:cNvSpPr/>
          <p:nvPr/>
        </p:nvSpPr>
        <p:spPr>
          <a:xfrm>
            <a:off x="2037993" y="3664982"/>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Demande(NumDem, NumClt, NumBiens, Date_D)</a:t>
            </a:r>
            <a:endParaRPr lang="en-US" sz="1750" dirty="0"/>
          </a:p>
        </p:txBody>
      </p:sp>
      <p:sp>
        <p:nvSpPr>
          <p:cNvPr id="11" name="Text 8"/>
          <p:cNvSpPr/>
          <p:nvPr/>
        </p:nvSpPr>
        <p:spPr>
          <a:xfrm>
            <a:off x="2037993" y="4270296"/>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AgentBiens(NumAgt, NumBiens, Date_A)</a:t>
            </a:r>
            <a:endParaRPr lang="en-US" sz="1750" dirty="0"/>
          </a:p>
        </p:txBody>
      </p:sp>
      <p:sp>
        <p:nvSpPr>
          <p:cNvPr id="12" name="Text 9"/>
          <p:cNvSpPr/>
          <p:nvPr/>
        </p:nvSpPr>
        <p:spPr>
          <a:xfrm>
            <a:off x="2037993" y="4875609"/>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RDV(NumRdv, NumAgt, NumClt, Date_rdv)</a:t>
            </a:r>
            <a:endParaRPr lang="en-US" sz="1750" dirty="0"/>
          </a:p>
        </p:txBody>
      </p:sp>
      <p:sp>
        <p:nvSpPr>
          <p:cNvPr id="13" name="Text 10"/>
          <p:cNvSpPr/>
          <p:nvPr/>
        </p:nvSpPr>
        <p:spPr>
          <a:xfrm>
            <a:off x="2037993" y="5480923"/>
            <a:ext cx="10554414"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Transac(NumTran , typeTran, NumClt, NumBiens, Date_T, montant)</a:t>
            </a:r>
            <a:endParaRPr lang="en-US" sz="1750" dirty="0"/>
          </a:p>
        </p:txBody>
      </p:sp>
      <p:sp>
        <p:nvSpPr>
          <p:cNvPr id="14" name="Text 11"/>
          <p:cNvSpPr/>
          <p:nvPr/>
        </p:nvSpPr>
        <p:spPr>
          <a:xfrm>
            <a:off x="2037993" y="6086237"/>
            <a:ext cx="10554414" cy="355402"/>
          </a:xfrm>
          <a:prstGeom prst="rect">
            <a:avLst/>
          </a:prstGeom>
          <a:noFill/>
          <a:ln/>
        </p:spPr>
        <p:txBody>
          <a:bodyPr wrap="none" rtlCol="0" anchor="t"/>
          <a:lstStyle/>
          <a:p>
            <a:pPr marL="0" indent="0">
              <a:lnSpc>
                <a:spcPts val="2799"/>
              </a:lnSpc>
              <a:buNone/>
            </a:pPr>
            <a:endParaRPr lang="en-US" sz="1750" dirty="0"/>
          </a:p>
        </p:txBody>
      </p:sp>
      <p:sp>
        <p:nvSpPr>
          <p:cNvPr id="15" name="Text 12"/>
          <p:cNvSpPr/>
          <p:nvPr/>
        </p:nvSpPr>
        <p:spPr>
          <a:xfrm>
            <a:off x="2037993" y="6691551"/>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898338"/>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transaction vers la création des interfaces :</a:t>
            </a:r>
            <a:endParaRPr lang="en-US" sz="4374" dirty="0"/>
          </a:p>
        </p:txBody>
      </p:sp>
      <p:sp>
        <p:nvSpPr>
          <p:cNvPr id="6" name="Text 3"/>
          <p:cNvSpPr/>
          <p:nvPr/>
        </p:nvSpPr>
        <p:spPr>
          <a:xfrm>
            <a:off x="833199" y="4620339"/>
            <a:ext cx="7477601" cy="71080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afin de faciliter l'utilisation de notre application et permettre au clients de l'application de bénéficient d'un service plus rapide et personnalisé. </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1683663"/>
            <a:ext cx="5851565"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Interfaces Utilisateur</a:t>
            </a:r>
            <a:endParaRPr lang="en-US" sz="4374" dirty="0"/>
          </a:p>
        </p:txBody>
      </p:sp>
      <p:sp>
        <p:nvSpPr>
          <p:cNvPr id="5" name="Text 3"/>
          <p:cNvSpPr/>
          <p:nvPr/>
        </p:nvSpPr>
        <p:spPr>
          <a:xfrm>
            <a:off x="2037993" y="2933462"/>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Écran d'Entrée</a:t>
            </a:r>
            <a:endParaRPr lang="en-US" sz="2187" dirty="0"/>
          </a:p>
        </p:txBody>
      </p:sp>
      <p:sp>
        <p:nvSpPr>
          <p:cNvPr id="6" name="Text 4"/>
          <p:cNvSpPr/>
          <p:nvPr/>
        </p:nvSpPr>
        <p:spPr>
          <a:xfrm>
            <a:off x="2037993" y="3502819"/>
            <a:ext cx="3156347" cy="284321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L'interface principale de l'application permet de naviguer entre les différentes fonctionnalités, telles que la gestion des biens, des clients et des agents. Elle offre un point d'accès centralisé pour l'ensemble des opérations.</a:t>
            </a:r>
            <a:endParaRPr lang="en-US" sz="1750" dirty="0"/>
          </a:p>
        </p:txBody>
      </p:sp>
      <p:sp>
        <p:nvSpPr>
          <p:cNvPr id="7" name="Text 5"/>
          <p:cNvSpPr/>
          <p:nvPr/>
        </p:nvSpPr>
        <p:spPr>
          <a:xfrm>
            <a:off x="5743932" y="2933462"/>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Gestion des Biens</a:t>
            </a:r>
            <a:endParaRPr lang="en-US" sz="2187" dirty="0"/>
          </a:p>
        </p:txBody>
      </p:sp>
      <p:sp>
        <p:nvSpPr>
          <p:cNvPr id="8" name="Text 6"/>
          <p:cNvSpPr/>
          <p:nvPr/>
        </p:nvSpPr>
        <p:spPr>
          <a:xfrm>
            <a:off x="5743932" y="3502819"/>
            <a:ext cx="3156347" cy="2487811"/>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Cette interface dédiée permet d'ajouter, modifier et supprimer les fiches descriptives des biens immobiliers. Elle inclut également des fonctionnalités de recherche avancée pour faciliter la sélection des biens.</a:t>
            </a:r>
            <a:endParaRPr lang="en-US" sz="1750" dirty="0"/>
          </a:p>
        </p:txBody>
      </p:sp>
      <p:sp>
        <p:nvSpPr>
          <p:cNvPr id="9" name="Text 7"/>
          <p:cNvSpPr/>
          <p:nvPr/>
        </p:nvSpPr>
        <p:spPr>
          <a:xfrm>
            <a:off x="9449872" y="2933462"/>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Gestion des Clients</a:t>
            </a:r>
            <a:endParaRPr lang="en-US" sz="2187" dirty="0"/>
          </a:p>
        </p:txBody>
      </p:sp>
      <p:sp>
        <p:nvSpPr>
          <p:cNvPr id="10" name="Text 8"/>
          <p:cNvSpPr/>
          <p:nvPr/>
        </p:nvSpPr>
        <p:spPr>
          <a:xfrm>
            <a:off x="9449872" y="3502819"/>
            <a:ext cx="3156347" cy="284321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L'interface de gestion des clients permet d'enregistrer et de mettre à jour les informations des acheteurs, locataires, vendeurs et bailleurs. Elle inclut un historique des interactions avec chaque client.</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321237"/>
            <a:ext cx="6876217"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Gestion des Transactions</a:t>
            </a:r>
            <a:endParaRPr lang="en-US" sz="4374" dirty="0"/>
          </a:p>
        </p:txBody>
      </p:sp>
      <p:sp>
        <p:nvSpPr>
          <p:cNvPr id="6" name="Shape 3"/>
          <p:cNvSpPr/>
          <p:nvPr/>
        </p:nvSpPr>
        <p:spPr>
          <a:xfrm>
            <a:off x="4490799" y="2348864"/>
            <a:ext cx="4542115" cy="2851785"/>
          </a:xfrm>
          <a:prstGeom prst="roundRect">
            <a:avLst>
              <a:gd name="adj" fmla="val 4935"/>
            </a:avLst>
          </a:prstGeom>
          <a:solidFill>
            <a:srgbClr val="EFE7D6"/>
          </a:solidFill>
          <a:ln/>
        </p:spPr>
      </p:sp>
      <p:sp>
        <p:nvSpPr>
          <p:cNvPr id="7" name="Text 4"/>
          <p:cNvSpPr/>
          <p:nvPr/>
        </p:nvSpPr>
        <p:spPr>
          <a:xfrm>
            <a:off x="4712970" y="2571036"/>
            <a:ext cx="3072408"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Suivi des Transactions</a:t>
            </a:r>
            <a:endParaRPr lang="en-US" sz="2187" dirty="0"/>
          </a:p>
        </p:txBody>
      </p:sp>
      <p:sp>
        <p:nvSpPr>
          <p:cNvPr id="8" name="Text 5"/>
          <p:cNvSpPr/>
          <p:nvPr/>
        </p:nvSpPr>
        <p:spPr>
          <a:xfrm>
            <a:off x="4712970" y="3051453"/>
            <a:ext cx="4097774"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L'application permet de créer et de suivre les différentes transactions immobilières, telles que les ventes, les locations et les renouvellements de contrats. Toutes les informations clés sont enregistrées.</a:t>
            </a:r>
            <a:endParaRPr lang="en-US" sz="1750" dirty="0"/>
          </a:p>
        </p:txBody>
      </p:sp>
      <p:sp>
        <p:nvSpPr>
          <p:cNvPr id="9" name="Shape 6"/>
          <p:cNvSpPr/>
          <p:nvPr/>
        </p:nvSpPr>
        <p:spPr>
          <a:xfrm>
            <a:off x="9255085" y="2348865"/>
            <a:ext cx="4542115" cy="2851784"/>
          </a:xfrm>
          <a:prstGeom prst="roundRect">
            <a:avLst>
              <a:gd name="adj" fmla="val 4935"/>
            </a:avLst>
          </a:prstGeom>
          <a:solidFill>
            <a:srgbClr val="EFE7D6"/>
          </a:solidFill>
          <a:ln/>
        </p:spPr>
      </p:sp>
      <p:sp>
        <p:nvSpPr>
          <p:cNvPr id="10" name="Text 7"/>
          <p:cNvSpPr/>
          <p:nvPr/>
        </p:nvSpPr>
        <p:spPr>
          <a:xfrm>
            <a:off x="9477256" y="2571036"/>
            <a:ext cx="3196828"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Génération de Contrats</a:t>
            </a:r>
            <a:endParaRPr lang="en-US" sz="2187" dirty="0"/>
          </a:p>
        </p:txBody>
      </p:sp>
      <p:sp>
        <p:nvSpPr>
          <p:cNvPr id="11" name="Text 8"/>
          <p:cNvSpPr/>
          <p:nvPr/>
        </p:nvSpPr>
        <p:spPr>
          <a:xfrm>
            <a:off x="9477256" y="3051453"/>
            <a:ext cx="4097774"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 solution génère automatiquement les contrats de vente et de location, en s'appuyant sur les informations saisies, afin de standardiser les processus et de réduire les erreurs.</a:t>
            </a:r>
            <a:endParaRPr lang="en-US" sz="1750" dirty="0"/>
          </a:p>
        </p:txBody>
      </p:sp>
      <p:sp>
        <p:nvSpPr>
          <p:cNvPr id="12" name="Shape 9"/>
          <p:cNvSpPr/>
          <p:nvPr/>
        </p:nvSpPr>
        <p:spPr>
          <a:xfrm>
            <a:off x="4490799" y="5272802"/>
            <a:ext cx="9306401" cy="1635562"/>
          </a:xfrm>
          <a:prstGeom prst="roundRect">
            <a:avLst>
              <a:gd name="adj" fmla="val 8151"/>
            </a:avLst>
          </a:prstGeom>
          <a:solidFill>
            <a:srgbClr val="EFE7D6"/>
          </a:solidFill>
          <a:ln/>
        </p:spPr>
      </p:sp>
      <p:sp>
        <p:nvSpPr>
          <p:cNvPr id="13" name="Text 10"/>
          <p:cNvSpPr/>
          <p:nvPr/>
        </p:nvSpPr>
        <p:spPr>
          <a:xfrm>
            <a:off x="4712970" y="5494972"/>
            <a:ext cx="3092291"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Gestion des Paiements</a:t>
            </a:r>
            <a:endParaRPr lang="en-US" sz="2187" dirty="0"/>
          </a:p>
        </p:txBody>
      </p:sp>
      <p:sp>
        <p:nvSpPr>
          <p:cNvPr id="14" name="Text 11"/>
          <p:cNvSpPr/>
          <p:nvPr/>
        </p:nvSpPr>
        <p:spPr>
          <a:xfrm>
            <a:off x="4712970" y="5975390"/>
            <a:ext cx="8862060" cy="71080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Les paiements liés aux transactions sont également enregistrés, permettant un suivi précis des encaissements et des échéances. </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2205633"/>
            <a:ext cx="9286399"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Fonctionnalités Complémentaires</a:t>
            </a:r>
            <a:endParaRPr lang="en-US" sz="4374" dirty="0"/>
          </a:p>
        </p:txBody>
      </p:sp>
      <p:pic>
        <p:nvPicPr>
          <p:cNvPr id="5" name="Image 0" descr="preencoded.png"/>
          <p:cNvPicPr>
            <a:picLocks noChangeAspect="1"/>
          </p:cNvPicPr>
          <p:nvPr/>
        </p:nvPicPr>
        <p:blipFill>
          <a:blip r:embed="rId3"/>
          <a:stretch>
            <a:fillRect/>
          </a:stretch>
        </p:blipFill>
        <p:spPr>
          <a:xfrm>
            <a:off x="2037993" y="3344347"/>
            <a:ext cx="555427" cy="555427"/>
          </a:xfrm>
          <a:prstGeom prst="rect">
            <a:avLst/>
          </a:prstGeom>
        </p:spPr>
      </p:pic>
      <p:sp>
        <p:nvSpPr>
          <p:cNvPr id="6" name="Text 3"/>
          <p:cNvSpPr/>
          <p:nvPr/>
        </p:nvSpPr>
        <p:spPr>
          <a:xfrm>
            <a:off x="2037993" y="4121944"/>
            <a:ext cx="3411022"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Gelasio" pitchFamily="34" charset="0"/>
                <a:ea typeface="Gelasio" pitchFamily="34" charset="-122"/>
                <a:cs typeface="Gelasio" pitchFamily="34" charset="-120"/>
              </a:rPr>
              <a:t>Gestion des Rendez-vous</a:t>
            </a:r>
            <a:endParaRPr lang="en-US" sz="2187" dirty="0"/>
          </a:p>
        </p:txBody>
      </p:sp>
      <p:sp>
        <p:nvSpPr>
          <p:cNvPr id="7" name="Text 4"/>
          <p:cNvSpPr/>
          <p:nvPr/>
        </p:nvSpPr>
        <p:spPr>
          <a:xfrm>
            <a:off x="2037993" y="4602361"/>
            <a:ext cx="5110520" cy="1066205"/>
          </a:xfrm>
          <a:prstGeom prst="rect">
            <a:avLst/>
          </a:prstGeom>
          <a:noFill/>
          <a:ln/>
        </p:spPr>
        <p:txBody>
          <a:bodyPr wrap="square" rtlCol="0" anchor="t"/>
          <a:lstStyle/>
          <a:p>
            <a:pPr marL="0" indent="0" algn="l">
              <a:lnSpc>
                <a:spcPts val="2799"/>
              </a:lnSpc>
              <a:buNone/>
            </a:pPr>
            <a:r>
              <a:rPr lang="en-US" sz="1750" dirty="0">
                <a:solidFill>
                  <a:srgbClr val="746558"/>
                </a:solidFill>
                <a:latin typeface="Gelasio" pitchFamily="34" charset="0"/>
                <a:ea typeface="Gelasio" pitchFamily="34" charset="-122"/>
                <a:cs typeface="Gelasio" pitchFamily="34" charset="-120"/>
              </a:rPr>
              <a:t>L'application permet de planifier et de suivre les rendez-vous de visites de biens, en liant chaque visite à l'agent et au client concernés.</a:t>
            </a:r>
            <a:endParaRPr lang="en-US" sz="1750" dirty="0"/>
          </a:p>
        </p:txBody>
      </p:sp>
      <p:pic>
        <p:nvPicPr>
          <p:cNvPr id="8" name="Image 1" descr="preencoded.png"/>
          <p:cNvPicPr>
            <a:picLocks noChangeAspect="1"/>
          </p:cNvPicPr>
          <p:nvPr/>
        </p:nvPicPr>
        <p:blipFill>
          <a:blip r:embed="rId4"/>
          <a:stretch>
            <a:fillRect/>
          </a:stretch>
        </p:blipFill>
        <p:spPr>
          <a:xfrm>
            <a:off x="7481768" y="3344347"/>
            <a:ext cx="555427" cy="555427"/>
          </a:xfrm>
          <a:prstGeom prst="rect">
            <a:avLst/>
          </a:prstGeom>
        </p:spPr>
      </p:pic>
      <p:sp>
        <p:nvSpPr>
          <p:cNvPr id="9" name="Text 5"/>
          <p:cNvSpPr/>
          <p:nvPr/>
        </p:nvSpPr>
        <p:spPr>
          <a:xfrm>
            <a:off x="7481768" y="4121944"/>
            <a:ext cx="2847380"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Gelasio" pitchFamily="34" charset="0"/>
                <a:ea typeface="Gelasio" pitchFamily="34" charset="-122"/>
                <a:cs typeface="Gelasio" pitchFamily="34" charset="-120"/>
              </a:rPr>
              <a:t>Reporting et Analyse</a:t>
            </a:r>
            <a:endParaRPr lang="en-US" sz="2187" dirty="0"/>
          </a:p>
        </p:txBody>
      </p:sp>
      <p:sp>
        <p:nvSpPr>
          <p:cNvPr id="10" name="Text 6"/>
          <p:cNvSpPr/>
          <p:nvPr/>
        </p:nvSpPr>
        <p:spPr>
          <a:xfrm>
            <a:off x="7481768" y="4602361"/>
            <a:ext cx="5110639" cy="1421606"/>
          </a:xfrm>
          <a:prstGeom prst="rect">
            <a:avLst/>
          </a:prstGeom>
          <a:noFill/>
          <a:ln/>
        </p:spPr>
        <p:txBody>
          <a:bodyPr wrap="square" rtlCol="0" anchor="t"/>
          <a:lstStyle/>
          <a:p>
            <a:pPr marL="0" indent="0" algn="l">
              <a:lnSpc>
                <a:spcPts val="2799"/>
              </a:lnSpc>
              <a:buNone/>
            </a:pPr>
            <a:r>
              <a:rPr lang="en-US" sz="1750" dirty="0">
                <a:solidFill>
                  <a:srgbClr val="746558"/>
                </a:solidFill>
                <a:latin typeface="Gelasio" pitchFamily="34" charset="0"/>
                <a:ea typeface="Gelasio" pitchFamily="34" charset="-122"/>
                <a:cs typeface="Gelasio" pitchFamily="34" charset="-120"/>
              </a:rPr>
              <a:t>Des fonctionnalités de reporting sont intégrées pour permettre une analyse des performances de l'agence, en termes de transactions, de chiffre d'affaires et d'activité des agents.</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2338"/>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555081"/>
          </a:xfrm>
          <a:prstGeom prst="rect">
            <a:avLst/>
          </a:prstGeom>
        </p:spPr>
      </p:pic>
      <p:sp>
        <p:nvSpPr>
          <p:cNvPr id="5" name="Text 2"/>
          <p:cNvSpPr/>
          <p:nvPr/>
        </p:nvSpPr>
        <p:spPr>
          <a:xfrm>
            <a:off x="2460546" y="3117175"/>
            <a:ext cx="6650474" cy="638770"/>
          </a:xfrm>
          <a:prstGeom prst="rect">
            <a:avLst/>
          </a:prstGeom>
          <a:noFill/>
          <a:ln/>
        </p:spPr>
        <p:txBody>
          <a:bodyPr wrap="none" rtlCol="0" anchor="t"/>
          <a:lstStyle/>
          <a:p>
            <a:pPr marL="0" indent="0">
              <a:lnSpc>
                <a:spcPts val="5030"/>
              </a:lnSpc>
              <a:buNone/>
            </a:pPr>
            <a:r>
              <a:rPr lang="en-US" sz="4024" b="1" dirty="0">
                <a:solidFill>
                  <a:srgbClr val="484237"/>
                </a:solidFill>
                <a:latin typeface="Gelasio" pitchFamily="34" charset="0"/>
                <a:ea typeface="Gelasio" pitchFamily="34" charset="-122"/>
                <a:cs typeface="Gelasio" pitchFamily="34" charset="-120"/>
              </a:rPr>
              <a:t>Avantages de l'Application</a:t>
            </a:r>
            <a:endParaRPr lang="en-US" sz="4024" dirty="0"/>
          </a:p>
        </p:txBody>
      </p:sp>
      <p:sp>
        <p:nvSpPr>
          <p:cNvPr id="6" name="Shape 3"/>
          <p:cNvSpPr/>
          <p:nvPr/>
        </p:nvSpPr>
        <p:spPr>
          <a:xfrm>
            <a:off x="2460546" y="4222194"/>
            <a:ext cx="459819" cy="459819"/>
          </a:xfrm>
          <a:prstGeom prst="roundRect">
            <a:avLst>
              <a:gd name="adj" fmla="val 26672"/>
            </a:avLst>
          </a:prstGeom>
          <a:solidFill>
            <a:srgbClr val="EFE7D6"/>
          </a:solidFill>
          <a:ln/>
        </p:spPr>
      </p:sp>
      <p:sp>
        <p:nvSpPr>
          <p:cNvPr id="7" name="Text 4"/>
          <p:cNvSpPr/>
          <p:nvPr/>
        </p:nvSpPr>
        <p:spPr>
          <a:xfrm>
            <a:off x="2618065" y="4260533"/>
            <a:ext cx="144661" cy="383143"/>
          </a:xfrm>
          <a:prstGeom prst="rect">
            <a:avLst/>
          </a:prstGeom>
          <a:noFill/>
          <a:ln/>
        </p:spPr>
        <p:txBody>
          <a:bodyPr wrap="none" rtlCol="0" anchor="t"/>
          <a:lstStyle/>
          <a:p>
            <a:pPr marL="0" indent="0" algn="ctr">
              <a:lnSpc>
                <a:spcPts val="3018"/>
              </a:lnSpc>
              <a:buNone/>
            </a:pPr>
            <a:r>
              <a:rPr lang="en-US" sz="2414" b="1" dirty="0">
                <a:solidFill>
                  <a:srgbClr val="484237"/>
                </a:solidFill>
                <a:latin typeface="Gelasio" pitchFamily="34" charset="0"/>
                <a:ea typeface="Gelasio" pitchFamily="34" charset="-122"/>
                <a:cs typeface="Gelasio" pitchFamily="34" charset="-120"/>
              </a:rPr>
              <a:t>1</a:t>
            </a:r>
            <a:endParaRPr lang="en-US" sz="2414" dirty="0"/>
          </a:p>
        </p:txBody>
      </p:sp>
      <p:sp>
        <p:nvSpPr>
          <p:cNvPr id="8" name="Text 5"/>
          <p:cNvSpPr/>
          <p:nvPr/>
        </p:nvSpPr>
        <p:spPr>
          <a:xfrm>
            <a:off x="3124676" y="4292441"/>
            <a:ext cx="2436138" cy="638651"/>
          </a:xfrm>
          <a:prstGeom prst="rect">
            <a:avLst/>
          </a:prstGeom>
          <a:noFill/>
          <a:ln/>
        </p:spPr>
        <p:txBody>
          <a:bodyPr wrap="square" rtlCol="0" anchor="t"/>
          <a:lstStyle/>
          <a:p>
            <a:pPr marL="0" indent="0">
              <a:lnSpc>
                <a:spcPts val="2515"/>
              </a:lnSpc>
              <a:buNone/>
            </a:pPr>
            <a:r>
              <a:rPr lang="en-US" sz="2012" b="1" dirty="0">
                <a:solidFill>
                  <a:srgbClr val="484237"/>
                </a:solidFill>
                <a:latin typeface="Gelasio" pitchFamily="34" charset="0"/>
                <a:ea typeface="Gelasio" pitchFamily="34" charset="-122"/>
                <a:cs typeface="Gelasio" pitchFamily="34" charset="-120"/>
              </a:rPr>
              <a:t>Productivité Accrue</a:t>
            </a:r>
            <a:endParaRPr lang="en-US" sz="2012" dirty="0"/>
          </a:p>
        </p:txBody>
      </p:sp>
      <p:sp>
        <p:nvSpPr>
          <p:cNvPr id="9" name="Text 6"/>
          <p:cNvSpPr/>
          <p:nvPr/>
        </p:nvSpPr>
        <p:spPr>
          <a:xfrm>
            <a:off x="3124676" y="5053727"/>
            <a:ext cx="2436138" cy="2616518"/>
          </a:xfrm>
          <a:prstGeom prst="rect">
            <a:avLst/>
          </a:prstGeom>
          <a:noFill/>
          <a:ln/>
        </p:spPr>
        <p:txBody>
          <a:bodyPr wrap="square" rtlCol="0" anchor="t"/>
          <a:lstStyle/>
          <a:p>
            <a:pPr marL="0" indent="0">
              <a:lnSpc>
                <a:spcPts val="2575"/>
              </a:lnSpc>
              <a:buNone/>
            </a:pPr>
            <a:r>
              <a:rPr lang="en-US" sz="1610" dirty="0">
                <a:solidFill>
                  <a:srgbClr val="746558"/>
                </a:solidFill>
                <a:latin typeface="Gelasio" pitchFamily="34" charset="0"/>
                <a:ea typeface="Gelasio" pitchFamily="34" charset="-122"/>
                <a:cs typeface="Gelasio" pitchFamily="34" charset="-120"/>
              </a:rPr>
              <a:t>L'automatisation des tâches répétitives et la centralisation des informations permettent aux agents immobiliers de se concentrer sur leur cœur de métier, en gagnant en efficacité.</a:t>
            </a:r>
            <a:endParaRPr lang="en-US" sz="1610" dirty="0"/>
          </a:p>
        </p:txBody>
      </p:sp>
      <p:sp>
        <p:nvSpPr>
          <p:cNvPr id="10" name="Shape 7"/>
          <p:cNvSpPr/>
          <p:nvPr/>
        </p:nvSpPr>
        <p:spPr>
          <a:xfrm>
            <a:off x="5765125" y="4222194"/>
            <a:ext cx="459819" cy="459819"/>
          </a:xfrm>
          <a:prstGeom prst="roundRect">
            <a:avLst>
              <a:gd name="adj" fmla="val 26672"/>
            </a:avLst>
          </a:prstGeom>
          <a:solidFill>
            <a:srgbClr val="EFE7D6"/>
          </a:solidFill>
          <a:ln/>
        </p:spPr>
      </p:sp>
      <p:sp>
        <p:nvSpPr>
          <p:cNvPr id="11" name="Text 8"/>
          <p:cNvSpPr/>
          <p:nvPr/>
        </p:nvSpPr>
        <p:spPr>
          <a:xfrm>
            <a:off x="5902166" y="4260533"/>
            <a:ext cx="185738" cy="383143"/>
          </a:xfrm>
          <a:prstGeom prst="rect">
            <a:avLst/>
          </a:prstGeom>
          <a:noFill/>
          <a:ln/>
        </p:spPr>
        <p:txBody>
          <a:bodyPr wrap="none" rtlCol="0" anchor="t"/>
          <a:lstStyle/>
          <a:p>
            <a:pPr marL="0" indent="0" algn="ctr">
              <a:lnSpc>
                <a:spcPts val="3018"/>
              </a:lnSpc>
              <a:buNone/>
            </a:pPr>
            <a:r>
              <a:rPr lang="en-US" sz="2414" b="1" dirty="0">
                <a:solidFill>
                  <a:srgbClr val="484237"/>
                </a:solidFill>
                <a:latin typeface="Gelasio" pitchFamily="34" charset="0"/>
                <a:ea typeface="Gelasio" pitchFamily="34" charset="-122"/>
                <a:cs typeface="Gelasio" pitchFamily="34" charset="-120"/>
              </a:rPr>
              <a:t>2</a:t>
            </a:r>
            <a:endParaRPr lang="en-US" sz="2414" dirty="0"/>
          </a:p>
        </p:txBody>
      </p:sp>
      <p:sp>
        <p:nvSpPr>
          <p:cNvPr id="12" name="Text 9"/>
          <p:cNvSpPr/>
          <p:nvPr/>
        </p:nvSpPr>
        <p:spPr>
          <a:xfrm>
            <a:off x="6429256" y="4292441"/>
            <a:ext cx="2436138" cy="957977"/>
          </a:xfrm>
          <a:prstGeom prst="rect">
            <a:avLst/>
          </a:prstGeom>
          <a:noFill/>
          <a:ln/>
        </p:spPr>
        <p:txBody>
          <a:bodyPr wrap="square" rtlCol="0" anchor="t"/>
          <a:lstStyle/>
          <a:p>
            <a:pPr marL="0" indent="0">
              <a:lnSpc>
                <a:spcPts val="2515"/>
              </a:lnSpc>
              <a:buNone/>
            </a:pPr>
            <a:r>
              <a:rPr lang="en-US" sz="2012" b="1" dirty="0">
                <a:solidFill>
                  <a:srgbClr val="484237"/>
                </a:solidFill>
                <a:latin typeface="Gelasio" pitchFamily="34" charset="0"/>
                <a:ea typeface="Gelasio" pitchFamily="34" charset="-122"/>
                <a:cs typeface="Gelasio" pitchFamily="34" charset="-120"/>
              </a:rPr>
              <a:t>Meilleure Satisfaction des Clients</a:t>
            </a:r>
            <a:endParaRPr lang="en-US" sz="2012" dirty="0"/>
          </a:p>
        </p:txBody>
      </p:sp>
      <p:sp>
        <p:nvSpPr>
          <p:cNvPr id="13" name="Text 10"/>
          <p:cNvSpPr/>
          <p:nvPr/>
        </p:nvSpPr>
        <p:spPr>
          <a:xfrm>
            <a:off x="6429256" y="5373053"/>
            <a:ext cx="2436138" cy="1962388"/>
          </a:xfrm>
          <a:prstGeom prst="rect">
            <a:avLst/>
          </a:prstGeom>
          <a:noFill/>
          <a:ln/>
        </p:spPr>
        <p:txBody>
          <a:bodyPr wrap="square" rtlCol="0" anchor="t"/>
          <a:lstStyle/>
          <a:p>
            <a:pPr marL="0" indent="0">
              <a:lnSpc>
                <a:spcPts val="2575"/>
              </a:lnSpc>
              <a:buNone/>
            </a:pPr>
            <a:r>
              <a:rPr lang="en-US" sz="1610" dirty="0">
                <a:solidFill>
                  <a:srgbClr val="746558"/>
                </a:solidFill>
                <a:latin typeface="Gelasio" pitchFamily="34" charset="0"/>
                <a:ea typeface="Gelasio" pitchFamily="34" charset="-122"/>
                <a:cs typeface="Gelasio" pitchFamily="34" charset="-120"/>
              </a:rPr>
              <a:t>Les clients bénéficient d'un service plus rapide et personnalisé, grâce à une meilleure gestion de leurs demandes et de leurs interactions avec l'agence.</a:t>
            </a:r>
            <a:endParaRPr lang="en-US" sz="1610" dirty="0"/>
          </a:p>
        </p:txBody>
      </p:sp>
      <p:sp>
        <p:nvSpPr>
          <p:cNvPr id="14" name="Shape 11"/>
          <p:cNvSpPr/>
          <p:nvPr/>
        </p:nvSpPr>
        <p:spPr>
          <a:xfrm>
            <a:off x="9069705" y="4222194"/>
            <a:ext cx="459819" cy="459819"/>
          </a:xfrm>
          <a:prstGeom prst="roundRect">
            <a:avLst>
              <a:gd name="adj" fmla="val 26672"/>
            </a:avLst>
          </a:prstGeom>
          <a:solidFill>
            <a:srgbClr val="EFE7D6"/>
          </a:solidFill>
          <a:ln/>
        </p:spPr>
      </p:sp>
      <p:sp>
        <p:nvSpPr>
          <p:cNvPr id="15" name="Text 12"/>
          <p:cNvSpPr/>
          <p:nvPr/>
        </p:nvSpPr>
        <p:spPr>
          <a:xfrm>
            <a:off x="9207222" y="4260533"/>
            <a:ext cx="184666" cy="383143"/>
          </a:xfrm>
          <a:prstGeom prst="rect">
            <a:avLst/>
          </a:prstGeom>
          <a:noFill/>
          <a:ln/>
        </p:spPr>
        <p:txBody>
          <a:bodyPr wrap="none" rtlCol="0" anchor="t"/>
          <a:lstStyle/>
          <a:p>
            <a:pPr marL="0" indent="0" algn="ctr">
              <a:lnSpc>
                <a:spcPts val="3018"/>
              </a:lnSpc>
              <a:buNone/>
            </a:pPr>
            <a:r>
              <a:rPr lang="en-US" sz="2414" b="1" dirty="0">
                <a:solidFill>
                  <a:srgbClr val="484237"/>
                </a:solidFill>
                <a:latin typeface="Gelasio" pitchFamily="34" charset="0"/>
                <a:ea typeface="Gelasio" pitchFamily="34" charset="-122"/>
                <a:cs typeface="Gelasio" pitchFamily="34" charset="-120"/>
              </a:rPr>
              <a:t>3</a:t>
            </a:r>
            <a:endParaRPr lang="en-US" sz="2414" dirty="0"/>
          </a:p>
        </p:txBody>
      </p:sp>
      <p:sp>
        <p:nvSpPr>
          <p:cNvPr id="16" name="Text 13"/>
          <p:cNvSpPr/>
          <p:nvPr/>
        </p:nvSpPr>
        <p:spPr>
          <a:xfrm>
            <a:off x="9733836" y="4292441"/>
            <a:ext cx="2436138" cy="638651"/>
          </a:xfrm>
          <a:prstGeom prst="rect">
            <a:avLst/>
          </a:prstGeom>
          <a:noFill/>
          <a:ln/>
        </p:spPr>
        <p:txBody>
          <a:bodyPr wrap="square" rtlCol="0" anchor="t"/>
          <a:lstStyle/>
          <a:p>
            <a:pPr marL="0" indent="0">
              <a:lnSpc>
                <a:spcPts val="2515"/>
              </a:lnSpc>
              <a:buNone/>
            </a:pPr>
            <a:r>
              <a:rPr lang="en-US" sz="2012" b="1" dirty="0">
                <a:solidFill>
                  <a:srgbClr val="484237"/>
                </a:solidFill>
                <a:latin typeface="Gelasio" pitchFamily="34" charset="0"/>
                <a:ea typeface="Gelasio" pitchFamily="34" charset="-122"/>
                <a:cs typeface="Gelasio" pitchFamily="34" charset="-120"/>
              </a:rPr>
              <a:t>Prise de Décision Éclairée</a:t>
            </a:r>
            <a:endParaRPr lang="en-US" sz="2012" dirty="0"/>
          </a:p>
        </p:txBody>
      </p:sp>
      <p:sp>
        <p:nvSpPr>
          <p:cNvPr id="17" name="Text 14"/>
          <p:cNvSpPr/>
          <p:nvPr/>
        </p:nvSpPr>
        <p:spPr>
          <a:xfrm>
            <a:off x="9733836" y="5053727"/>
            <a:ext cx="2436138" cy="2289453"/>
          </a:xfrm>
          <a:prstGeom prst="rect">
            <a:avLst/>
          </a:prstGeom>
          <a:noFill/>
          <a:ln/>
        </p:spPr>
        <p:txBody>
          <a:bodyPr wrap="square" rtlCol="0" anchor="t"/>
          <a:lstStyle/>
          <a:p>
            <a:pPr marL="0" indent="0">
              <a:lnSpc>
                <a:spcPts val="2575"/>
              </a:lnSpc>
              <a:buNone/>
            </a:pPr>
            <a:r>
              <a:rPr lang="en-US" sz="1610" dirty="0">
                <a:solidFill>
                  <a:srgbClr val="746558"/>
                </a:solidFill>
                <a:latin typeface="Gelasio" pitchFamily="34" charset="0"/>
                <a:ea typeface="Gelasio" pitchFamily="34" charset="-122"/>
                <a:cs typeface="Gelasio" pitchFamily="34" charset="-120"/>
              </a:rPr>
              <a:t>Les fonctionnalités de reporting offrent aux dirigeants de l'agence une vision à 360 degrés de l'activité, facilitant ainsi la prise de décisions stratégiques.</a:t>
            </a:r>
            <a:endParaRPr lang="en-US" sz="161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1017</Words>
  <Application>Microsoft Office PowerPoint</Application>
  <PresentationFormat>Personnalisé</PresentationFormat>
  <Paragraphs>92</Paragraphs>
  <Slides>14</Slides>
  <Notes>14</Notes>
  <HiddenSlides>0</HiddenSlides>
  <MMClips>0</MMClips>
  <ScaleCrop>false</ScaleCrop>
  <HeadingPairs>
    <vt:vector size="4" baseType="variant">
      <vt:variant>
        <vt:lpstr>Thème</vt:lpstr>
      </vt:variant>
      <vt:variant>
        <vt:i4>1</vt:i4>
      </vt:variant>
      <vt:variant>
        <vt:lpstr>Titres des diapositives</vt:lpstr>
      </vt:variant>
      <vt:variant>
        <vt:i4>14</vt:i4>
      </vt:variant>
    </vt:vector>
  </HeadingPairs>
  <TitlesOfParts>
    <vt:vector size="15"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 G3</cp:lastModifiedBy>
  <cp:revision>8</cp:revision>
  <dcterms:created xsi:type="dcterms:W3CDTF">2024-05-22T12:11:06Z</dcterms:created>
  <dcterms:modified xsi:type="dcterms:W3CDTF">2024-05-22T18:09:42Z</dcterms:modified>
</cp:coreProperties>
</file>